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handoutMasterIdLst>
    <p:handoutMasterId r:id="rId26"/>
  </p:handoutMasterIdLst>
  <p:sldIdLst>
    <p:sldId id="287" r:id="rId2"/>
    <p:sldId id="295" r:id="rId3"/>
    <p:sldId id="296" r:id="rId4"/>
    <p:sldId id="297" r:id="rId5"/>
    <p:sldId id="318" r:id="rId6"/>
    <p:sldId id="298" r:id="rId7"/>
    <p:sldId id="299" r:id="rId8"/>
    <p:sldId id="300" r:id="rId9"/>
    <p:sldId id="301" r:id="rId10"/>
    <p:sldId id="302" r:id="rId11"/>
    <p:sldId id="303" r:id="rId12"/>
    <p:sldId id="304" r:id="rId13"/>
    <p:sldId id="305" r:id="rId14"/>
    <p:sldId id="307" r:id="rId15"/>
    <p:sldId id="308" r:id="rId16"/>
    <p:sldId id="309" r:id="rId17"/>
    <p:sldId id="310" r:id="rId18"/>
    <p:sldId id="311" r:id="rId19"/>
    <p:sldId id="312" r:id="rId20"/>
    <p:sldId id="313" r:id="rId21"/>
    <p:sldId id="315" r:id="rId22"/>
    <p:sldId id="317" r:id="rId23"/>
    <p:sldId id="294" r:id="rId24"/>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t>‹#›</a:t>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t>4/17/2024</a:t>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Voice Control Home Automation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Voice Control Home Automation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Voice Control Home Automation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Voice Control Home Automation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t>April 17,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Voice Control Home Automation</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t>April 17,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Voice Control Home Automation</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t>April 17, 2024</a:t>
            </a:fld>
            <a:endParaRPr lang="en-US"/>
          </a:p>
        </p:txBody>
      </p:sp>
      <p:sp>
        <p:nvSpPr>
          <p:cNvPr id="11" name="Footer Placeholder 10"/>
          <p:cNvSpPr>
            <a:spLocks noGrp="1"/>
          </p:cNvSpPr>
          <p:nvPr>
            <p:ph type="ftr" sz="quarter" idx="11"/>
          </p:nvPr>
        </p:nvSpPr>
        <p:spPr/>
        <p:txBody>
          <a:bodyPr/>
          <a:lstStyle/>
          <a:p>
            <a:r>
              <a:rPr lang="en-IN"/>
              <a:t>DEPARTMENT OF COMPUTER SCIENCE &amp; ENGINEERING   / Voice Control Home Automation</a:t>
            </a:r>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t>April 17,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Voice Control Home Automation</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t>April 17,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Voice Control Home Automation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t>April 17,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Voice Control Home Automation</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t>April 17,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Voice Control Home Automation</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Footer Placeholder 3"/>
          <p:cNvSpPr>
            <a:spLocks noGrp="1"/>
          </p:cNvSpPr>
          <p:nvPr>
            <p:ph type="ftr" sz="quarter" idx="11"/>
          </p:nvPr>
        </p:nvSpPr>
        <p:spPr/>
        <p:txBody>
          <a:bodyPr/>
          <a:lstStyle/>
          <a:p>
            <a:r>
              <a:rPr lang="en-IN"/>
              <a:t>DEPARTMENT OF COMPUTER SCIENCE &amp; ENGINEERING   / Voice Control Home Automation</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t>April 17, 2024</a:t>
            </a:fld>
            <a:endParaRPr lang="en-US"/>
          </a:p>
        </p:txBody>
      </p:sp>
      <p:pic>
        <p:nvPicPr>
          <p:cNvPr id="13" name="Picture 2" descr="C:\Users\Sharad\Desktop\Logo-Final-A veltech.png"/>
          <p:cNvPicPr>
            <a:picLocks noChangeAspect="1" noChangeArrowheads="1"/>
          </p:cNvPicPr>
          <p:nvPr/>
        </p:nvPicPr>
        <p:blipFill>
          <a:blip r:embed="rId4"/>
          <a:srcRect/>
          <a:stretch>
            <a:fillRect/>
          </a:stretch>
        </p:blipFill>
        <p:spPr bwMode="auto">
          <a:xfrm>
            <a:off x="15326996" y="597561"/>
            <a:ext cx="1160907" cy="869905"/>
          </a:xfrm>
          <a:prstGeom prst="rect">
            <a:avLst/>
          </a:prstGeom>
          <a:noFill/>
        </p:spPr>
      </p:pic>
      <p:pic>
        <p:nvPicPr>
          <p:cNvPr id="2" name="Picture 1"/>
          <p:cNvPicPr>
            <a:picLocks noChangeAspect="1"/>
          </p:cNvPicPr>
          <p:nvPr/>
        </p:nvPicPr>
        <p:blipFill>
          <a:blip r:embed="rId5"/>
          <a:stretch>
            <a:fillRect/>
          </a:stretch>
        </p:blipFill>
        <p:spPr>
          <a:xfrm>
            <a:off x="16487903" y="402259"/>
            <a:ext cx="1632118" cy="1125091"/>
          </a:xfrm>
          <a:prstGeom prst="rect">
            <a:avLst/>
          </a:prstGeom>
        </p:spPr>
      </p:pic>
      <p:sp>
        <p:nvSpPr>
          <p:cNvPr id="6" name="Rectangle 21"/>
          <p:cNvSpPr/>
          <p:nvPr/>
        </p:nvSpPr>
        <p:spPr>
          <a:xfrm>
            <a:off x="602672" y="2009983"/>
            <a:ext cx="17415164" cy="2842895"/>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10214CS602 </a:t>
            </a:r>
            <a:r>
              <a:rPr lang="en-IN" sz="2000" b="1" spc="-5" dirty="0">
                <a:latin typeface="Times New Roman" panose="02020603050405020304" pitchFamily="18" charset="0"/>
                <a:cs typeface="Times New Roman" panose="02020603050405020304" pitchFamily="18" charset="0"/>
              </a:rPr>
              <a:t>MINOR PROJECT -2</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WINTER SEMESTER(2023-2024)  </a:t>
            </a:r>
          </a:p>
          <a:p>
            <a:pPr marL="12065" marR="5080" algn="ctr">
              <a:lnSpc>
                <a:spcPct val="102000"/>
              </a:lnSpc>
              <a:spcBef>
                <a:spcPts val="70"/>
              </a:spcBef>
            </a:pPr>
            <a:r>
              <a:rPr lang="en-IN" sz="3200" b="1" spc="-5" dirty="0" smtClean="0">
                <a:latin typeface="Times New Roman" panose="02020603050405020304" pitchFamily="18" charset="0"/>
                <a:cs typeface="Times New Roman" panose="02020603050405020304" pitchFamily="18" charset="0"/>
              </a:rPr>
              <a:t>REVIEW</a:t>
            </a:r>
            <a:r>
              <a:rPr lang="en-US" altLang="en-IN" sz="3200" b="1" spc="-5" dirty="0" smtClean="0">
                <a:latin typeface="Times New Roman" panose="02020603050405020304" pitchFamily="18" charset="0"/>
                <a:cs typeface="Times New Roman" panose="02020603050405020304" pitchFamily="18" charset="0"/>
              </a:rPr>
              <a:t> 1</a:t>
            </a:r>
            <a:endParaRPr lang="en-IN" sz="3200" b="1" spc="-5" dirty="0" smtClean="0">
              <a:latin typeface="Times New Roman" panose="02020603050405020304" pitchFamily="18" charset="0"/>
              <a:cs typeface="Times New Roman" panose="02020603050405020304" pitchFamily="18" charset="0"/>
            </a:endParaRPr>
          </a:p>
          <a:p>
            <a:pPr marL="12065" marR="5080" algn="ctr">
              <a:lnSpc>
                <a:spcPct val="102000"/>
              </a:lnSpc>
              <a:spcBef>
                <a:spcPts val="70"/>
              </a:spcBef>
            </a:pPr>
            <a:endParaRPr lang="en-IN" sz="2000" b="1"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3200" b="1" dirty="0" smtClean="0">
                <a:latin typeface="Times New Roman" panose="02020603050405020304" pitchFamily="18" charset="0"/>
                <a:cs typeface="Times New Roman" panose="02020603050405020304" pitchFamily="18" charset="0"/>
              </a:rPr>
              <a:t> </a:t>
            </a:r>
            <a:r>
              <a:rPr lang="en-IN" sz="4000" b="1" dirty="0" smtClean="0">
                <a:latin typeface="Times New Roman" panose="02020603050405020304" pitchFamily="18" charset="0"/>
                <a:cs typeface="Times New Roman" panose="02020603050405020304" pitchFamily="18" charset="0"/>
              </a:rPr>
              <a:t>“Voice Control Home Automation</a:t>
            </a:r>
            <a:r>
              <a:rPr lang="en-IN" sz="4000" b="1" spc="-5" dirty="0" smtClean="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782328" y="7215067"/>
            <a:ext cx="9144000" cy="1419628"/>
            <a:chOff x="782328" y="7215067"/>
            <a:chExt cx="9144000" cy="1419628"/>
          </a:xfrm>
        </p:grpSpPr>
        <p:sp>
          <p:nvSpPr>
            <p:cNvPr id="8" name="Rectangle 30"/>
            <p:cNvSpPr/>
            <p:nvPr/>
          </p:nvSpPr>
          <p:spPr>
            <a:xfrm>
              <a:off x="782328" y="7619032"/>
              <a:ext cx="9144000" cy="1015663"/>
            </a:xfrm>
            <a:prstGeom prst="rect">
              <a:avLst/>
            </a:prstGeom>
          </p:spPr>
          <p:txBody>
            <a:bodyPr>
              <a:spAutoFit/>
            </a:bodyPr>
            <a:lstStyle/>
            <a:p>
              <a:r>
                <a:rPr lang="en-IN" sz="2000" dirty="0" smtClean="0">
                  <a:latin typeface="Times New Roman" panose="02020603050405020304" pitchFamily="18" charset="0"/>
                  <a:cs typeface="Times New Roman" panose="02020603050405020304" pitchFamily="18" charset="0"/>
                </a:rPr>
                <a:t>1. RAJA RAJA CHOZHAN V K (VTU18963)(21UECS0514)</a:t>
              </a:r>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2. RAJA B (VTU18964)(21UECS0513)</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a:t>
              </a:r>
              <a:r>
                <a:rPr lang="en-IN" sz="2000" dirty="0" smtClean="0">
                  <a:latin typeface="Times New Roman" panose="02020603050405020304" pitchFamily="18" charset="0"/>
                  <a:cs typeface="Times New Roman" panose="02020603050405020304" pitchFamily="18" charset="0"/>
                </a:rPr>
                <a:t>. NANDAGOPAL J </a:t>
              </a:r>
              <a:r>
                <a:rPr lang="en-IN" sz="2000" dirty="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VTU19087)(21UECS0408</a:t>
              </a:r>
              <a:r>
                <a:rPr lang="en-IN" sz="2000" dirty="0" smtClean="0"/>
                <a:t>)</a:t>
              </a:r>
              <a:endParaRPr lang="en-IN" sz="2000" dirty="0"/>
            </a:p>
          </p:txBody>
        </p:sp>
        <p:sp>
          <p:nvSpPr>
            <p:cNvPr id="9" name="TextBox 31"/>
            <p:cNvSpPr txBox="1"/>
            <p:nvPr/>
          </p:nvSpPr>
          <p:spPr>
            <a:xfrm>
              <a:off x="1009478" y="7215067"/>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p:txBody>
        </p:sp>
      </p:grpSp>
      <p:grpSp>
        <p:nvGrpSpPr>
          <p:cNvPr id="10" name="Group 9"/>
          <p:cNvGrpSpPr/>
          <p:nvPr/>
        </p:nvGrpSpPr>
        <p:grpSpPr>
          <a:xfrm>
            <a:off x="13361511" y="7112643"/>
            <a:ext cx="6029629" cy="995743"/>
            <a:chOff x="12258371" y="6583970"/>
            <a:chExt cx="6029629" cy="995743"/>
          </a:xfrm>
        </p:grpSpPr>
        <p:sp>
          <p:nvSpPr>
            <p:cNvPr id="11"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p>
          </p:txBody>
        </p:sp>
        <p:sp>
          <p:nvSpPr>
            <p:cNvPr id="12" name="TextBox 33"/>
            <p:cNvSpPr txBox="1"/>
            <p:nvPr/>
          </p:nvSpPr>
          <p:spPr>
            <a:xfrm>
              <a:off x="12403846" y="7179603"/>
              <a:ext cx="5884154" cy="400110"/>
            </a:xfrm>
            <a:prstGeom prst="rect">
              <a:avLst/>
            </a:prstGeom>
            <a:noFill/>
          </p:spPr>
          <p:txBody>
            <a:bodyPr wrap="square" rtlCol="0">
              <a:spAutoFit/>
            </a:bodyPr>
            <a:lstStyle/>
            <a:p>
              <a:r>
                <a:rPr lang="en-IN" sz="2000" dirty="0" smtClean="0"/>
                <a:t>Mr. S. GOPI, M.Tech </a:t>
              </a:r>
              <a:endParaRPr lang="en-IN" sz="2000" dirty="0"/>
            </a:p>
          </p:txBody>
        </p:sp>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4551" y="1955886"/>
            <a:ext cx="4519747" cy="4519747"/>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28" y="1955885"/>
            <a:ext cx="4519748" cy="45197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Rectangle 5"/>
          <p:cNvSpPr/>
          <p:nvPr/>
        </p:nvSpPr>
        <p:spPr>
          <a:xfrm>
            <a:off x="801060" y="698561"/>
            <a:ext cx="16988176" cy="9140190"/>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MODULE 1</a:t>
            </a:r>
            <a:r>
              <a:rPr lang="en-US" sz="2800" b="1" dirty="0">
                <a:latin typeface="Times New Roman" panose="02020603050405020304" pitchFamily="18" charset="0"/>
                <a:cs typeface="Times New Roman" panose="02020603050405020304" pitchFamily="18" charset="0"/>
              </a:rPr>
              <a:t>: Serial Communication Algorithm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indent="0" algn="just">
              <a:buNone/>
            </a:pPr>
            <a:r>
              <a:rPr lang="en-US" sz="3600" b="1" dirty="0">
                <a:latin typeface="Times New Roman" panose="02020603050405020304" pitchFamily="18" charset="0"/>
                <a:cs typeface="Times New Roman" panose="02020603050405020304" pitchFamily="18" charset="0"/>
              </a:rPr>
              <a:t>Data Collection:</a:t>
            </a:r>
          </a:p>
          <a:p>
            <a:pPr indent="0" algn="just">
              <a:buNone/>
            </a:pPr>
            <a:endParaRPr lang="en-US" sz="2400" b="1" dirty="0">
              <a:latin typeface="Times New Roman" panose="02020603050405020304" pitchFamily="18" charset="0"/>
              <a:cs typeface="Times New Roman" panose="02020603050405020304" pitchFamily="18" charset="0"/>
            </a:endParaRPr>
          </a:p>
          <a:p>
            <a:pPr indent="0" algn="just">
              <a:buNone/>
            </a:pPr>
            <a:r>
              <a:rPr lang="en-US" sz="2400" b="1" dirty="0">
                <a:latin typeface="Times New Roman" panose="02020603050405020304" pitchFamily="18" charset="0"/>
                <a:cs typeface="Times New Roman" panose="02020603050405020304" pitchFamily="18" charset="0"/>
              </a:rPr>
              <a:t>1. Bluetooth Data Reception:</a:t>
            </a:r>
          </a:p>
          <a:p>
            <a:pPr indent="0" algn="just">
              <a:buNone/>
            </a:pPr>
            <a:endParaRPr lang="en-US" sz="2400" dirty="0">
              <a:latin typeface="Times New Roman" panose="02020603050405020304" pitchFamily="18" charset="0"/>
              <a:cs typeface="Times New Roman" panose="02020603050405020304" pitchFamily="18" charset="0"/>
            </a:endParaRPr>
          </a:p>
          <a:p>
            <a:pPr marL="457200" lvl="1" indent="457200" algn="just">
              <a:buNone/>
            </a:pPr>
            <a:r>
              <a:rPr lang="en-US" sz="2400" dirty="0">
                <a:latin typeface="Times New Roman" panose="02020603050405020304" pitchFamily="18" charset="0"/>
                <a:cs typeface="Times New Roman" panose="02020603050405020304" pitchFamily="18" charset="0"/>
              </a:rPr>
              <a:t>The Arduino board receives data from an external device (presumably a smartphone or computer) via Bluetooth communication. This data is transmitted serially and received by the Arduino's serial port. The Arduino continuously checks for incoming data from the Bluetooth module using Serial.available() within the loop() function. As data becomes available (Serial.available() &gt; 0), the Arduino reads the incoming bytes using Serial.read() and accumulates them into a string variable named data. The data received via Bluetooth typically includes commands or instructions for controlling various devices connected to the Arduino, such as relays, RGB LEDs, and IR signal recording/playback.</a:t>
            </a:r>
          </a:p>
          <a:p>
            <a:pPr indent="0" algn="just">
              <a:buNone/>
            </a:pPr>
            <a:endParaRPr lang="en-US" sz="2400" dirty="0">
              <a:latin typeface="Times New Roman" panose="02020603050405020304" pitchFamily="18" charset="0"/>
              <a:cs typeface="Times New Roman" panose="02020603050405020304" pitchFamily="18" charset="0"/>
            </a:endParaRPr>
          </a:p>
          <a:p>
            <a:pPr indent="0" algn="just">
              <a:buNone/>
            </a:pPr>
            <a:r>
              <a:rPr lang="en-US" sz="2400" b="1" dirty="0">
                <a:latin typeface="Times New Roman" panose="02020603050405020304" pitchFamily="18" charset="0"/>
                <a:cs typeface="Times New Roman" panose="02020603050405020304" pitchFamily="18" charset="0"/>
              </a:rPr>
              <a:t>2. Infrared (IR) Signal Reception:</a:t>
            </a:r>
          </a:p>
          <a:p>
            <a:pPr lvl="1" indent="0" algn="just">
              <a:buNone/>
            </a:pPr>
            <a:endParaRPr lang="en-US" sz="2400" dirty="0">
              <a:latin typeface="Times New Roman" panose="02020603050405020304" pitchFamily="18" charset="0"/>
              <a:cs typeface="Times New Roman" panose="02020603050405020304" pitchFamily="18" charset="0"/>
            </a:endParaRPr>
          </a:p>
          <a:p>
            <a:pPr lvl="1" indent="457200" algn="just">
              <a:buNone/>
            </a:pPr>
            <a:r>
              <a:rPr lang="en-US" sz="2400" dirty="0">
                <a:latin typeface="Times New Roman" panose="02020603050405020304" pitchFamily="18" charset="0"/>
                <a:cs typeface="Times New Roman" panose="02020603050405020304" pitchFamily="18" charset="0"/>
              </a:rPr>
              <a:t>The Arduino also receives IR signals from remote controls using an IR receiver module. The received IR signals are processed to decode the protocol, address, and command of the transmitted IR signal. IR signal reception is handled using an interrupt service routine (ISR). When an IR signal is received, the ISR (handleReceivedIRData()) is triggered, which then retrieves and processes the IR data. The decoded IR data, including the protocol, address, and command, are stored in variables for further processing or action. The handleReceivedIRData() ISR sets a flag (sIRMPDataAvailable) to indicate that IR data is available for processing.</a:t>
            </a:r>
          </a:p>
          <a:p>
            <a:pPr indent="0">
              <a:buNone/>
            </a:pPr>
            <a:endParaRPr lang="en-US" dirty="0">
              <a:latin typeface="Times New Roman" panose="02020603050405020304" pitchFamily="18" charset="0"/>
              <a:cs typeface="Times New Roman" panose="02020603050405020304" pitchFamily="18" charset="0"/>
            </a:endParaRPr>
          </a:p>
          <a:p>
            <a:pPr indent="0">
              <a:buNone/>
            </a:pPr>
            <a:endParaRPr lang="en-US" dirty="0">
              <a:latin typeface="Times New Roman" panose="02020603050405020304" pitchFamily="18" charset="0"/>
              <a:cs typeface="Times New Roman" panose="02020603050405020304" pitchFamily="18" charset="0"/>
            </a:endParaRPr>
          </a:p>
          <a:p>
            <a:pPr indent="0">
              <a:buNone/>
            </a:pPr>
            <a:endParaRPr lang="en-US"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Rectangle 4"/>
          <p:cNvSpPr/>
          <p:nvPr/>
        </p:nvSpPr>
        <p:spPr>
          <a:xfrm>
            <a:off x="721136" y="656998"/>
            <a:ext cx="16631681" cy="79883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endParaRPr lang="en-IN" dirty="0">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2"/>
          <a:stretch>
            <a:fillRect/>
          </a:stretch>
        </p:blipFill>
        <p:spPr>
          <a:xfrm>
            <a:off x="2354580" y="1456055"/>
            <a:ext cx="12825730" cy="7382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Rectangle 4"/>
          <p:cNvSpPr/>
          <p:nvPr/>
        </p:nvSpPr>
        <p:spPr>
          <a:xfrm>
            <a:off x="1756067" y="573871"/>
            <a:ext cx="14781583" cy="1014730"/>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Step 3: Using Serial Communication Algorithm UART</a:t>
            </a:r>
            <a:endParaRPr lang="en-US" sz="2800" b="1" dirty="0">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7" name="Text Box 6"/>
          <p:cNvSpPr txBox="1"/>
          <p:nvPr/>
        </p:nvSpPr>
        <p:spPr>
          <a:xfrm>
            <a:off x="7964805" y="1971675"/>
            <a:ext cx="9952990" cy="7498715"/>
          </a:xfrm>
          <a:prstGeom prst="rect">
            <a:avLst/>
          </a:prstGeom>
          <a:noFill/>
        </p:spPr>
        <p:txBody>
          <a:bodyPr wrap="square" rtlCol="0" anchor="t">
            <a:noAutofit/>
          </a:bodyPr>
          <a:lstStyle/>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 the setup() function, the serial communication is initialized with a baud rate of 9600.</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 the loop() function, the program continuously checks for incoming data from the Bluetooth module.</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Once data is available, it reads the characters until it receives a '#' character, which indicates the end of the command.</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received command is then passed to the SerialDecoder() function for processing.</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Inside the SerialDecoder() function, various if-else statements are used to check the received command and trigger corresponding actions, such as turning on/off devices, controlling RGB LEDs, or recording IR signals.</a:t>
            </a:r>
          </a:p>
          <a:p>
            <a:pPr marL="457200" indent="-4572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Overall, this part of the code enables communication between the Arduino board and external devices via a Bluetooth module, allowing users to control household appliances and RGB LEDs using voice commands sent wirelessly to the Arduino.</a:t>
            </a: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p:txBody>
      </p:sp>
      <p:pic>
        <p:nvPicPr>
          <p:cNvPr id="9" name="Picture 8" descr="SeCom"/>
          <p:cNvPicPr>
            <a:picLocks noChangeAspect="1"/>
          </p:cNvPicPr>
          <p:nvPr/>
        </p:nvPicPr>
        <p:blipFill>
          <a:blip r:embed="rId2"/>
          <a:stretch>
            <a:fillRect/>
          </a:stretch>
        </p:blipFill>
        <p:spPr>
          <a:xfrm>
            <a:off x="1284605" y="1588770"/>
            <a:ext cx="5667375" cy="75876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Rectangle 5"/>
          <p:cNvSpPr/>
          <p:nvPr/>
        </p:nvSpPr>
        <p:spPr>
          <a:xfrm>
            <a:off x="2726587" y="947943"/>
            <a:ext cx="10037086" cy="58356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Circuit Diagram</a:t>
            </a:r>
            <a:endParaRPr lang="en-IN" sz="1400" dirty="0"/>
          </a:p>
        </p:txBody>
      </p:sp>
      <p:pic>
        <p:nvPicPr>
          <p:cNvPr id="9" name="Picture 8" descr="Schematics_page-0001"/>
          <p:cNvPicPr>
            <a:picLocks noChangeAspect="1"/>
          </p:cNvPicPr>
          <p:nvPr/>
        </p:nvPicPr>
        <p:blipFill>
          <a:blip r:embed="rId2"/>
          <a:stretch>
            <a:fillRect/>
          </a:stretch>
        </p:blipFill>
        <p:spPr>
          <a:xfrm>
            <a:off x="3613785" y="1837055"/>
            <a:ext cx="11060430" cy="70942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Rectangle 4"/>
          <p:cNvSpPr/>
          <p:nvPr/>
        </p:nvSpPr>
        <p:spPr>
          <a:xfrm>
            <a:off x="1467774" y="5276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9144000" y="1371600"/>
            <a:ext cx="8977630" cy="747776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Components Overview: Arduino microprocessor, Android smartphone, Bluetooth module, and household appliances.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Arduino Microprocessor: Central controller for receiving and processing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Android Smartphone Integration: Interfaces with Arduino via Bluetooth for sending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Bluetooth Communication: Enables wireless control between Android and Arduino.</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Household Appliances: Lights, fans, doors, AC controlled via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Authentication Mechanism: Secure access for users implemented if needed.</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Efficiency Features: Includes scheduling and energy monitoring capabilities.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Scalability and Flexibility: Designed for expansion and integration with smart devices.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 Interface: Simple interface for setup, configuration, and operation.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Overall Flow: Data and control signals flow from Android to Arduino to appliances.</a:t>
            </a:r>
          </a:p>
        </p:txBody>
      </p:sp>
      <p:pic>
        <p:nvPicPr>
          <p:cNvPr id="7" name="Picture 6" descr="1-Figure1-1 (1)"/>
          <p:cNvPicPr>
            <a:picLocks noChangeAspect="1"/>
          </p:cNvPicPr>
          <p:nvPr/>
        </p:nvPicPr>
        <p:blipFill>
          <a:blip r:embed="rId2"/>
          <a:stretch>
            <a:fillRect/>
          </a:stretch>
        </p:blipFill>
        <p:spPr>
          <a:xfrm>
            <a:off x="986155" y="1174115"/>
            <a:ext cx="7676515" cy="5097780"/>
          </a:xfrm>
          <a:prstGeom prst="rect">
            <a:avLst/>
          </a:prstGeom>
        </p:spPr>
      </p:pic>
      <p:pic>
        <p:nvPicPr>
          <p:cNvPr id="9" name="Picture 8" descr="aRCH"/>
          <p:cNvPicPr>
            <a:picLocks noChangeAspect="1"/>
          </p:cNvPicPr>
          <p:nvPr/>
        </p:nvPicPr>
        <p:blipFill>
          <a:blip r:embed="rId3"/>
          <a:stretch>
            <a:fillRect/>
          </a:stretch>
        </p:blipFill>
        <p:spPr>
          <a:xfrm>
            <a:off x="1314450" y="6469380"/>
            <a:ext cx="6753860" cy="27419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Rectangle 4"/>
          <p:cNvSpPr/>
          <p:nvPr/>
        </p:nvSpPr>
        <p:spPr>
          <a:xfrm>
            <a:off x="1453193"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sp>
        <p:nvSpPr>
          <p:cNvPr id="8" name="TextBox 7"/>
          <p:cNvSpPr txBox="1"/>
          <p:nvPr/>
        </p:nvSpPr>
        <p:spPr>
          <a:xfrm>
            <a:off x="7990551" y="1556154"/>
            <a:ext cx="9996055" cy="969391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Start: The process initiation point.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Internet Connectivity Check: Verifies if the user’s device is connected to the internet.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Connection Method: Determines whether the connection is established through a smartphone, web-based interface, or voice control.</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Access Code Entry: The user is prompted to enter an access code for authentication.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Authorization: If the access code is correct, permission is granted; otherwise, access is denied.</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System Control: Upon successful login, the user can control the smart home system or access other systems using the chosen method (smartphone, web interface, or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Voice Recognition &amp; Command Interpretation: If voice control is selected, a device with voice recognition capability listens for the user's commands, interprets the spoken words, and translates them into actions.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Control Signal: The interpreted commands are sent as signals to the respective appliances or systems.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Action Execution: The appliances or systems receive the signals and perform the requested actions, such as turning on lights or adjusting the thermostat.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Session End: The process concludes with a thank you message, marking the end of the session.</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9" name="Picture 8" descr="System-flow-on-the-smart-home-automation-system-using-Google-assistant"/>
          <p:cNvPicPr>
            <a:picLocks noChangeAspect="1"/>
          </p:cNvPicPr>
          <p:nvPr/>
        </p:nvPicPr>
        <p:blipFill>
          <a:blip r:embed="rId2"/>
          <a:stretch>
            <a:fillRect/>
          </a:stretch>
        </p:blipFill>
        <p:spPr>
          <a:xfrm>
            <a:off x="1645920" y="1240790"/>
            <a:ext cx="5426075" cy="76574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Rectangle 4"/>
          <p:cNvSpPr/>
          <p:nvPr/>
        </p:nvSpPr>
        <p:spPr>
          <a:xfrm>
            <a:off x="767449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pic>
        <p:nvPicPr>
          <p:cNvPr id="8" name="Picture 7" descr="Use-Case-Diagram-for-the-Voice-Control-Module"/>
          <p:cNvPicPr>
            <a:picLocks noChangeAspect="1"/>
          </p:cNvPicPr>
          <p:nvPr/>
        </p:nvPicPr>
        <p:blipFill>
          <a:blip r:embed="rId2"/>
          <a:stretch>
            <a:fillRect/>
          </a:stretch>
        </p:blipFill>
        <p:spPr>
          <a:xfrm>
            <a:off x="2233930" y="1534160"/>
            <a:ext cx="14030960" cy="73291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Rectangle 4"/>
          <p:cNvSpPr/>
          <p:nvPr/>
        </p:nvSpPr>
        <p:spPr>
          <a:xfrm>
            <a:off x="7352261" y="39313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493" y="1323833"/>
            <a:ext cx="8313933" cy="78734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Rectangle 4"/>
          <p:cNvSpPr/>
          <p:nvPr/>
        </p:nvSpPr>
        <p:spPr>
          <a:xfrm>
            <a:off x="7415129" y="533774"/>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381" y="1180105"/>
            <a:ext cx="12192000" cy="8172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810490" y="1003866"/>
            <a:ext cx="16521545" cy="6740307"/>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OBJECTIVES</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TIMELINE OF THE PROJECT</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LITERATURE REVIEW</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8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Rectangle 4"/>
          <p:cNvSpPr/>
          <p:nvPr/>
        </p:nvSpPr>
        <p:spPr>
          <a:xfrm>
            <a:off x="6988290" y="70200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Sequence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758" y="1464819"/>
            <a:ext cx="10877266" cy="73325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Rectangle 4"/>
          <p:cNvSpPr/>
          <p:nvPr/>
        </p:nvSpPr>
        <p:spPr>
          <a:xfrm>
            <a:off x="7727607"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pic>
        <p:nvPicPr>
          <p:cNvPr id="8" name="Picture 7" descr="HomeAutomationER"/>
          <p:cNvPicPr>
            <a:picLocks noChangeAspect="1"/>
          </p:cNvPicPr>
          <p:nvPr/>
        </p:nvPicPr>
        <p:blipFill>
          <a:blip r:embed="rId2"/>
          <a:stretch>
            <a:fillRect/>
          </a:stretch>
        </p:blipFill>
        <p:spPr>
          <a:xfrm>
            <a:off x="4943475" y="1356995"/>
            <a:ext cx="8401050" cy="75723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Rectangle 4"/>
          <p:cNvSpPr/>
          <p:nvPr/>
        </p:nvSpPr>
        <p:spPr>
          <a:xfrm>
            <a:off x="1645836" y="863661"/>
            <a:ext cx="9575769" cy="646331"/>
          </a:xfrm>
          <a:prstGeom prst="rect">
            <a:avLst/>
          </a:prstGeom>
        </p:spPr>
        <p:txBody>
          <a:bodyPr wrap="square">
            <a:spAutoFit/>
          </a:bodyPr>
          <a:lstStyle/>
          <a:p>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834390" y="2078355"/>
            <a:ext cx="16652240" cy="5692775"/>
          </a:xfrm>
          <a:prstGeom prst="rect">
            <a:avLst/>
          </a:prstGeom>
          <a:noFill/>
        </p:spPr>
        <p:txBody>
          <a:bodyPr wrap="square" rtlCol="0">
            <a:spAutoFit/>
          </a:bodyPr>
          <a:lstStyle/>
          <a:p>
            <a:r>
              <a:rPr lang="en-IN" sz="2800" dirty="0"/>
              <a:t>[1] </a:t>
            </a:r>
            <a:r>
              <a:rPr lang="en-IN" sz="2800" dirty="0" err="1"/>
              <a:t>Froiz-Míguez</a:t>
            </a:r>
            <a:r>
              <a:rPr lang="en-IN" sz="2800" dirty="0"/>
              <a:t>, I., </a:t>
            </a:r>
            <a:r>
              <a:rPr lang="en-IN" sz="2800" dirty="0" err="1"/>
              <a:t>Fraga</a:t>
            </a:r>
            <a:r>
              <a:rPr lang="en-IN" sz="2800" dirty="0"/>
              <a:t>-Lamas, P., &amp; </a:t>
            </a:r>
            <a:r>
              <a:rPr lang="en-IN" sz="2800" dirty="0" err="1"/>
              <a:t>Fernández-CaraméS</a:t>
            </a:r>
            <a:r>
              <a:rPr lang="en-IN" sz="2800" dirty="0"/>
              <a:t>, T. M. (2023). Design, Implementation, and Practical Evaluation of a Voice Recognition Based IoT Home Automation System for Low-Resource Languages and Resource-Constrained Edge IoT Devices: A System for Galician and Mobile Opportunistic Scenarios. In IEEE Access (Vol. 11, pp. 63623-63649). DOI: 10.1109/ACCESS.2023.3286391.</a:t>
            </a:r>
          </a:p>
          <a:p>
            <a:endParaRPr lang="en-IN" sz="2800" dirty="0"/>
          </a:p>
          <a:p>
            <a:r>
              <a:rPr lang="en-IN" sz="2800" dirty="0"/>
              <a:t>[2] </a:t>
            </a:r>
            <a:r>
              <a:rPr lang="en-IN" sz="2800" dirty="0" err="1"/>
              <a:t>Arif</a:t>
            </a:r>
            <a:r>
              <a:rPr lang="en-IN" sz="2800" dirty="0"/>
              <a:t>, T., </a:t>
            </a:r>
            <a:r>
              <a:rPr lang="en-IN" sz="2800" dirty="0" err="1"/>
              <a:t>Javed</a:t>
            </a:r>
            <a:r>
              <a:rPr lang="en-IN" sz="2800" dirty="0"/>
              <a:t>, A., </a:t>
            </a:r>
            <a:r>
              <a:rPr lang="en-IN" sz="2800" dirty="0" err="1"/>
              <a:t>Alhameed</a:t>
            </a:r>
            <a:r>
              <a:rPr lang="en-IN" sz="2800" dirty="0"/>
              <a:t>, M., </a:t>
            </a:r>
            <a:r>
              <a:rPr lang="en-IN" sz="2800" dirty="0" err="1"/>
              <a:t>Jeribi</a:t>
            </a:r>
            <a:r>
              <a:rPr lang="en-IN" sz="2800" dirty="0"/>
              <a:t>, F., &amp; Tahir, A. (2021). Voice Spoofing Countermeasure for Logical Access Attacks Detection. In IEEE Access (Vol. 9, pp. 162857-162868). DOI: 10.1109/ACCESS.2021.3133134.</a:t>
            </a:r>
          </a:p>
          <a:p>
            <a:endParaRPr lang="en-IN" sz="2800" dirty="0"/>
          </a:p>
          <a:p>
            <a:r>
              <a:rPr lang="en-IN" sz="2800" dirty="0"/>
              <a:t>[3] </a:t>
            </a:r>
            <a:r>
              <a:rPr lang="en-IN" sz="2800" dirty="0" err="1"/>
              <a:t>Butun</a:t>
            </a:r>
            <a:r>
              <a:rPr lang="en-IN" sz="2800" dirty="0"/>
              <a:t>, I., &amp; </a:t>
            </a:r>
            <a:r>
              <a:rPr lang="en-IN" sz="2800" dirty="0" err="1"/>
              <a:t>Österberg</a:t>
            </a:r>
            <a:r>
              <a:rPr lang="en-IN" sz="2800" dirty="0"/>
              <a:t>, P. (2021). A Review of Distributed Access Control for </a:t>
            </a:r>
            <a:r>
              <a:rPr lang="en-IN" sz="2800" dirty="0" err="1"/>
              <a:t>Blockchain</a:t>
            </a:r>
            <a:r>
              <a:rPr lang="en-IN" sz="2800" dirty="0"/>
              <a:t> Systems Towards Securing the Internet of Things. In IEEE Access (Vol. 9, pp. 5428-5441). DOI: 10.1109/ACCESS.2020.3047902.</a:t>
            </a:r>
          </a:p>
          <a:p>
            <a:endParaRPr lang="en-IN" sz="2800" dirty="0"/>
          </a:p>
          <a:p>
            <a:r>
              <a:rPr lang="en-IN" sz="2800" dirty="0"/>
              <a:t>[4] </a:t>
            </a:r>
            <a:r>
              <a:rPr lang="en-IN" sz="2800" dirty="0" err="1"/>
              <a:t>Pourvahab</a:t>
            </a:r>
            <a:r>
              <a:rPr lang="en-IN" sz="2800" dirty="0"/>
              <a:t>, M., &amp; </a:t>
            </a:r>
            <a:r>
              <a:rPr lang="en-IN" sz="2800" dirty="0" err="1"/>
              <a:t>Ekbatanifard</a:t>
            </a:r>
            <a:r>
              <a:rPr lang="en-IN" sz="2800" dirty="0"/>
              <a:t>, G. (2019). An Efficient Forensics Architecture in Software-Defined Networking-IoT Using </a:t>
            </a:r>
            <a:r>
              <a:rPr lang="en-IN" sz="2800" dirty="0" err="1"/>
              <a:t>Blockchain</a:t>
            </a:r>
            <a:r>
              <a:rPr lang="en-IN" sz="2800" dirty="0"/>
              <a:t> Technology. In IEEE Access (Vol. 7, pp. 99573-99588). DOI: 10.1109/ACCESS.2019.2930345.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0975090" y="6978363"/>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10" name="Footer Placeholder 9"/>
          <p:cNvSpPr>
            <a:spLocks noGrp="1"/>
          </p:cNvSpPr>
          <p:nvPr>
            <p:ph type="ftr" sz="quarter" idx="11"/>
          </p:nvPr>
        </p:nvSpPr>
        <p:spPr/>
        <p:txBody>
          <a:bodyPr/>
          <a:lstStyle/>
          <a:p>
            <a:r>
              <a:rPr lang="en-IN"/>
              <a:t>DEPARTMENT OF COMPUTER SCIENCE &amp; ENGINEERING   / Voice Control Home Automation</a:t>
            </a:r>
          </a:p>
        </p:txBody>
      </p:sp>
      <p:sp>
        <p:nvSpPr>
          <p:cNvPr id="11" name="Date Placeholder 10"/>
          <p:cNvSpPr>
            <a:spLocks noGrp="1"/>
          </p:cNvSpPr>
          <p:nvPr>
            <p:ph type="dt" sz="half" idx="10"/>
          </p:nvPr>
        </p:nvSpPr>
        <p:spPr/>
        <p:txBody>
          <a:bodyPr/>
          <a:lstStyle/>
          <a:p>
            <a:fld id="{FC19F4A3-E32D-4520-B9BC-6787D8D72445}" type="datetime4">
              <a:rPr lang="en-US" smtClean="0"/>
              <a:t>April 17, 2024</a:t>
            </a:fld>
            <a:endParaRPr lang="en-US"/>
          </a:p>
        </p:txBody>
      </p:sp>
      <p:pic>
        <p:nvPicPr>
          <p:cNvPr id="12" name="Picture 2" descr="C:\Users\Sharad\Desktop\Logo-Final-A veltech.png"/>
          <p:cNvPicPr>
            <a:picLocks noChangeAspect="1" noChangeArrowheads="1"/>
          </p:cNvPicPr>
          <p:nvPr/>
        </p:nvPicPr>
        <p:blipFill>
          <a:blip r:embed="rId3"/>
          <a:srcRect/>
          <a:stretch>
            <a:fillRect/>
          </a:stretch>
        </p:blipFill>
        <p:spPr bwMode="auto">
          <a:xfrm>
            <a:off x="15657819" y="7325253"/>
            <a:ext cx="1160907" cy="859227"/>
          </a:xfrm>
          <a:prstGeom prst="rect">
            <a:avLst/>
          </a:prstGeom>
          <a:noFill/>
        </p:spPr>
      </p:pic>
      <p:pic>
        <p:nvPicPr>
          <p:cNvPr id="2" name="Picture 1"/>
          <p:cNvPicPr>
            <a:picLocks noChangeAspect="1"/>
          </p:cNvPicPr>
          <p:nvPr/>
        </p:nvPicPr>
        <p:blipFill>
          <a:blip r:embed="rId4"/>
          <a:stretch>
            <a:fillRect/>
          </a:stretch>
        </p:blipFill>
        <p:spPr>
          <a:xfrm>
            <a:off x="16818726" y="7134954"/>
            <a:ext cx="1448961" cy="11250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Rectangle 4"/>
          <p:cNvSpPr/>
          <p:nvPr/>
        </p:nvSpPr>
        <p:spPr>
          <a:xfrm>
            <a:off x="1085584" y="-50"/>
            <a:ext cx="15469732" cy="1014730"/>
          </a:xfrm>
          <a:prstGeom prst="rect">
            <a:avLst/>
          </a:prstGeom>
        </p:spPr>
        <p:txBody>
          <a:bodyPr wrap="square">
            <a:spAutoFit/>
          </a:bodyPr>
          <a:lstStyle/>
          <a:p>
            <a:pPr lvl="1" algn="ctr">
              <a:lnSpc>
                <a:spcPct val="150000"/>
              </a:lnSpc>
            </a:pPr>
            <a:r>
              <a:rPr lang="en-IN" sz="4000" b="1" dirty="0">
                <a:latin typeface="Times New Roman" panose="02020603050405020304" pitchFamily="18" charset="0"/>
                <a:cs typeface="Times New Roman" panose="02020603050405020304" pitchFamily="18" charset="0"/>
              </a:rPr>
              <a:t>ABSTRACT</a:t>
            </a:r>
          </a:p>
        </p:txBody>
      </p:sp>
      <p:sp>
        <p:nvSpPr>
          <p:cNvPr id="6" name="Text Box 5"/>
          <p:cNvSpPr txBox="1"/>
          <p:nvPr/>
        </p:nvSpPr>
        <p:spPr>
          <a:xfrm>
            <a:off x="1348740" y="655320"/>
            <a:ext cx="16191230" cy="8709025"/>
          </a:xfrm>
          <a:prstGeom prst="rect">
            <a:avLst/>
          </a:prstGeom>
          <a:noFill/>
        </p:spPr>
        <p:txBody>
          <a:bodyPr wrap="square" rtlCol="0" anchor="t">
            <a:spAutoFit/>
          </a:bodyPr>
          <a:lstStyle/>
          <a:p>
            <a:pPr marL="514350" indent="-514350" algn="just">
              <a:buAutoNum type="arabicPeriod"/>
            </a:pPr>
            <a:endParaRPr lang="en-US" sz="2800" dirty="0">
              <a:latin typeface="Times New Roman" panose="02020603050405020304" pitchFamily="18" charset="0"/>
              <a:cs typeface="Times New Roman" panose="02020603050405020304" pitchFamily="18" charset="0"/>
            </a:endParaRPr>
          </a:p>
          <a:p>
            <a:pPr marL="514350" indent="-514350" algn="just">
              <a:buAutoNum type="arabicPeriod"/>
            </a:pPr>
            <a:r>
              <a:rPr lang="en-US" sz="2800" dirty="0">
                <a:latin typeface="Times New Roman" panose="02020603050405020304" pitchFamily="18" charset="0"/>
                <a:cs typeface="Times New Roman" panose="02020603050405020304" pitchFamily="18" charset="0"/>
              </a:rPr>
              <a:t>Introduction:</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Voice-controlled home automation system using Arduino and Android integration.</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Enhances accessibility, efficiency, and energy-saving capabilities for users.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Aimed at catering to the needs of elderly, disabled, and tech-savvy individuals.</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Purpose:</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Design and implementation of a cost-effective and scalable solution for modern homes.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Provides convenient and intuitive interface for controlling household appliances through voice commands. Integration of Arduino microprocessor technology and Android smartphone for seamless operation.</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Method:</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Utilization of Arduino microprocessor technology for controlling household appliances.</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Integration with Android smartphone/tablet for voice command input and wireless communication.</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Incorporation of Bluetooth technology for establishing wireless connectivity between Arduino and Android devices. Development of an intuitive Android application for setup, configuration, and operation of the home automation system.</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Result:</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Successful implementation of voice-controlled operation for various household appliances.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Integration of an authentication mechanism to enhance security and privacy.</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Establishment of seamless wireless connectivity between Arduino and Android devices via Bluetooth.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Rectangle 4"/>
          <p:cNvSpPr/>
          <p:nvPr/>
        </p:nvSpPr>
        <p:spPr>
          <a:xfrm>
            <a:off x="213808" y="273750"/>
            <a:ext cx="16940775" cy="922020"/>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OBJECTIVES</a:t>
            </a:r>
          </a:p>
        </p:txBody>
      </p:sp>
      <p:sp>
        <p:nvSpPr>
          <p:cNvPr id="7" name="Text Box 6"/>
          <p:cNvSpPr txBox="1"/>
          <p:nvPr/>
        </p:nvSpPr>
        <p:spPr>
          <a:xfrm>
            <a:off x="1138555" y="1195705"/>
            <a:ext cx="16015970" cy="8493760"/>
          </a:xfrm>
          <a:prstGeom prst="rect">
            <a:avLst/>
          </a:prstGeom>
          <a:noFill/>
        </p:spPr>
        <p:txBody>
          <a:bodyPr wrap="square" rtlCol="0" anchor="t">
            <a:spAutoFit/>
          </a:bodyPr>
          <a:lstStyle/>
          <a:p>
            <a:pPr algn="just"/>
            <a:r>
              <a:rPr lang="en-US" sz="2600" b="1" dirty="0" smtClean="0">
                <a:latin typeface="Times New Roman" panose="02020603050405020304" pitchFamily="18" charset="0"/>
                <a:cs typeface="Times New Roman" panose="02020603050405020304" pitchFamily="18" charset="0"/>
                <a:sym typeface="+mn-ea"/>
              </a:rPr>
              <a:t>Objective</a:t>
            </a:r>
            <a:r>
              <a:rPr lang="en-US" sz="2600" b="1" dirty="0">
                <a:latin typeface="Times New Roman" panose="02020603050405020304" pitchFamily="18" charset="0"/>
                <a:cs typeface="Times New Roman" panose="02020603050405020304" pitchFamily="18" charset="0"/>
                <a:sym typeface="+mn-ea"/>
              </a:rPr>
              <a:t>:</a:t>
            </a:r>
            <a:endParaRPr lang="en-US"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The objective of the project is to design and implement a voice-controlled home automation system that enhances accessibility, efficiency, and energy-saving capabilities for users. </a:t>
            </a:r>
            <a:endParaRPr lang="en-US" sz="2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sym typeface="+mn-ea"/>
              </a:rPr>
              <a:t>This </a:t>
            </a:r>
            <a:r>
              <a:rPr lang="en-US" sz="2600" dirty="0">
                <a:latin typeface="Times New Roman" panose="02020603050405020304" pitchFamily="18" charset="0"/>
                <a:cs typeface="Times New Roman" panose="02020603050405020304" pitchFamily="18" charset="0"/>
                <a:sym typeface="+mn-ea"/>
              </a:rPr>
              <a:t>system aims to provide a convenient and intuitive interface for controlling household appliances through voice commands, thereby catering to the needs of elderly, disabled, and tech-savvy individuals alike. The project seeks to leverage Arduino microprocessor technology, coupled with Android smartphone integration and wireless communication, to create a cost-effective and scalable solution for modern homes</a:t>
            </a:r>
            <a:r>
              <a:rPr lang="en-US" sz="2600" dirty="0" smtClean="0">
                <a:latin typeface="Times New Roman" panose="02020603050405020304" pitchFamily="18" charset="0"/>
                <a:cs typeface="Times New Roman" panose="02020603050405020304" pitchFamily="18" charset="0"/>
                <a:sym typeface="+mn-ea"/>
              </a:rPr>
              <a:t>.</a:t>
            </a:r>
            <a:endParaRPr lang="en-US" sz="2600" dirty="0" smtClean="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sym typeface="+mn-ea"/>
              </a:rPr>
              <a:t>Scope:</a:t>
            </a:r>
            <a:endParaRPr lang="en-US"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Voice-Controlled Operation: The system will enable users to control various household appliances, including lights, doors, fans, and air conditioners, using voice commands via an Android smartphone or tablet.</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Authentication Mechanism: The project will incorporate an authentication mechanism to ensure that only authorized users can access and control the home automation system, thereby enhancing security and privacy.</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Wireless Connectivity: Communication between the Arduino microprocessor and the Android device will be established using Bluetooth technology, enabling seamless remote access and control of home appliances.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Energy Efficiency: The system will focus on optimizing energy usage and promoting sustainability by allowing users to schedule appliance operations, monitor energy consumption, and implement energy-saving strategies.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User Interface: An intuitive and user-friendly Android application will be developed to facilitate easy setup, configuration, and operation of the home automation system, catering to users of all technical backgrounds.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Scalability and Flexibility: The project will be designed to be scalable and adaptable to different home environments and user preferences, allowing for future expansion and integration with additional smart devices and functionalities.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8" name="Rectangle 7"/>
          <p:cNvSpPr/>
          <p:nvPr/>
        </p:nvSpPr>
        <p:spPr>
          <a:xfrm>
            <a:off x="5829385" y="917636"/>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18" y="3102834"/>
            <a:ext cx="17090113" cy="41896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p>
        </p:txBody>
      </p:sp>
      <p:sp>
        <p:nvSpPr>
          <p:cNvPr id="6" name="Rectangle 5"/>
          <p:cNvSpPr/>
          <p:nvPr/>
        </p:nvSpPr>
        <p:spPr>
          <a:xfrm>
            <a:off x="816610" y="1874520"/>
            <a:ext cx="9606280" cy="7416165"/>
          </a:xfrm>
          <a:prstGeom prst="rect">
            <a:avLst/>
          </a:prstGeom>
        </p:spPr>
        <p:txBody>
          <a:bodyPr wrap="square">
            <a:spAutoFit/>
          </a:bodyPr>
          <a:lstStyle/>
          <a:p>
            <a:pPr marL="457200" indent="-457200" algn="just">
              <a:buFont typeface="Wingdings" panose="05000000000000000000" charset="0"/>
              <a:buChar char="v"/>
            </a:pPr>
            <a:r>
              <a:rPr lang="en-IN" sz="2800" b="1" dirty="0">
                <a:latin typeface="Times New Roman" panose="02020603050405020304" pitchFamily="18" charset="0"/>
                <a:cs typeface="Times New Roman" panose="02020603050405020304" pitchFamily="18" charset="0"/>
              </a:rPr>
              <a:t>Are you tired of manually controlling your household appliances? What if you could simply speak to control them?</a:t>
            </a:r>
          </a:p>
          <a:p>
            <a:pPr marL="457200" indent="-457200" algn="just">
              <a:buFont typeface="Wingdings" panose="05000000000000000000" charset="0"/>
              <a:buChar char="v"/>
            </a:pPr>
            <a:endParaRPr lang="en-IN"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Introducing an innovative voice-controlled home automation system designed to revolutionize the way individuals interact with their homes.</a:t>
            </a:r>
            <a:r>
              <a:rPr lang="en-US" altLang="en-IN" sz="28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Say goodbye to traditional switches and hello to the future of smart living with this voice-controlled solution.</a:t>
            </a: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This project combines cutting-edge Arduino technology with Android integration to create a seamless and intuitive user experience.</a:t>
            </a: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Explore the features, implementation, and benefits of this transformative home automation system, catering to the </a:t>
            </a:r>
            <a:r>
              <a:rPr lang="en-IN" sz="2800" b="1" dirty="0">
                <a:latin typeface="Times New Roman" panose="02020603050405020304" pitchFamily="18" charset="0"/>
                <a:cs typeface="Times New Roman" panose="02020603050405020304" pitchFamily="18" charset="0"/>
              </a:rPr>
              <a:t>needs of aged and physically challenged individuals</a:t>
            </a:r>
            <a:r>
              <a:rPr lang="en-IN" sz="2800" dirty="0">
                <a:latin typeface="Times New Roman" panose="02020603050405020304" pitchFamily="18" charset="0"/>
                <a:cs typeface="Times New Roman" panose="02020603050405020304" pitchFamily="18" charset="0"/>
              </a:rPr>
              <a:t> by enhancing accessibility, promoting independence, reducing physical strain, enhancing safety, and increasing convenience.</a:t>
            </a:r>
          </a:p>
        </p:txBody>
      </p:sp>
      <p:pic>
        <p:nvPicPr>
          <p:cNvPr id="7" name="Picture 6" descr="Visualize a hom 73975d4f-b19d-4ef7-9567-33cb98d6377c"/>
          <p:cNvPicPr>
            <a:picLocks noChangeAspect="1"/>
          </p:cNvPicPr>
          <p:nvPr/>
        </p:nvPicPr>
        <p:blipFill>
          <a:blip r:embed="rId2"/>
          <a:stretch>
            <a:fillRect/>
          </a:stretch>
        </p:blipFill>
        <p:spPr>
          <a:xfrm>
            <a:off x="11049000" y="1874520"/>
            <a:ext cx="6761480" cy="6761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416679415"/>
              </p:ext>
            </p:extLst>
          </p:nvPr>
        </p:nvGraphicFramePr>
        <p:xfrm>
          <a:off x="802927" y="1604411"/>
          <a:ext cx="16957964" cy="7405271"/>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4239491">
                  <a:extLst>
                    <a:ext uri="{9D8B030D-6E8A-4147-A177-3AD203B41FA5}">
                      <a16:colId xmlns:a16="http://schemas.microsoft.com/office/drawing/2014/main" val="20001"/>
                    </a:ext>
                  </a:extLst>
                </a:gridCol>
                <a:gridCol w="4239491">
                  <a:extLst>
                    <a:ext uri="{9D8B030D-6E8A-4147-A177-3AD203B41FA5}">
                      <a16:colId xmlns:a16="http://schemas.microsoft.com/office/drawing/2014/main" val="20002"/>
                    </a:ext>
                  </a:extLst>
                </a:gridCol>
                <a:gridCol w="4239491">
                  <a:extLst>
                    <a:ext uri="{9D8B030D-6E8A-4147-A177-3AD203B41FA5}">
                      <a16:colId xmlns:a16="http://schemas.microsoft.com/office/drawing/2014/main" val="20003"/>
                    </a:ext>
                  </a:extLst>
                </a:gridCol>
              </a:tblGrid>
              <a:tr h="1735991">
                <a:tc>
                  <a:txBody>
                    <a:bodyPr/>
                    <a:lstStyle/>
                    <a:p>
                      <a:pPr algn="ctr"/>
                      <a:r>
                        <a:rPr lang="en-IN" sz="2800" dirty="0"/>
                        <a:t>Author’s Name</a:t>
                      </a:r>
                    </a:p>
                  </a:txBody>
                  <a:tcPr/>
                </a:tc>
                <a:tc>
                  <a:txBody>
                    <a:bodyPr/>
                    <a:lstStyle/>
                    <a:p>
                      <a:pPr algn="ctr"/>
                      <a:r>
                        <a:rPr lang="en-IN" sz="2800" dirty="0"/>
                        <a:t>Paper name and</a:t>
                      </a:r>
                      <a:r>
                        <a:rPr lang="en-IN" sz="2800" baseline="0" dirty="0"/>
                        <a:t> publication details</a:t>
                      </a:r>
                    </a:p>
                  </a:txBody>
                  <a:tcPr/>
                </a:tc>
                <a:tc>
                  <a:txBody>
                    <a:bodyPr/>
                    <a:lstStyle/>
                    <a:p>
                      <a:pPr algn="ctr"/>
                      <a:r>
                        <a:rPr lang="en-IN" sz="2800" dirty="0"/>
                        <a:t>Year </a:t>
                      </a:r>
                      <a:r>
                        <a:rPr lang="en-IN" sz="2800" baseline="0" dirty="0"/>
                        <a:t> of publication</a:t>
                      </a:r>
                    </a:p>
                  </a:txBody>
                  <a:tcPr/>
                </a:tc>
                <a:tc>
                  <a:txBody>
                    <a:bodyPr/>
                    <a:lstStyle/>
                    <a:p>
                      <a:pPr algn="ctr"/>
                      <a:r>
                        <a:rPr lang="en-IN" sz="2800" dirty="0"/>
                        <a:t>Main content of the paper</a:t>
                      </a:r>
                    </a:p>
                  </a:txBody>
                  <a:tcPr/>
                </a:tc>
                <a:extLst>
                  <a:ext uri="{0D108BD9-81ED-4DB2-BD59-A6C34878D82A}">
                    <a16:rowId xmlns:a16="http://schemas.microsoft.com/office/drawing/2014/main" val="10000"/>
                  </a:ext>
                </a:extLst>
              </a:tr>
              <a:tr h="818396">
                <a:tc>
                  <a:txBody>
                    <a:bodyPr/>
                    <a:lstStyle/>
                    <a:p>
                      <a:r>
                        <a:rPr lang="en-IN" sz="2400" dirty="0"/>
                        <a:t>I. Froiz-Míguez, P. Fraga-Lamas, and T. M. Fernández-Caramé</a:t>
                      </a:r>
                    </a:p>
                  </a:txBody>
                  <a:tcPr/>
                </a:tc>
                <a:tc>
                  <a:txBody>
                    <a:bodyPr/>
                    <a:lstStyle/>
                    <a:p>
                      <a:r>
                        <a:rPr lang="en-IN" sz="2400" dirty="0"/>
                        <a:t>Design, Implementation, and Practical Evaluation of a Voice Recognition Based IoT Home Automation System for Low-Resource Languages and Resource-Constrained Edge IoT Devices: A System for Galician and Mobile Opportunistic Scenarios</a:t>
                      </a:r>
                    </a:p>
                  </a:txBody>
                  <a:tcPr/>
                </a:tc>
                <a:tc>
                  <a:txBody>
                    <a:bodyPr/>
                    <a:lstStyle/>
                    <a:p>
                      <a:pPr algn="ctr"/>
                      <a:r>
                        <a:rPr lang="en-US" altLang="en-IN" sz="2400" dirty="0"/>
                        <a:t>2023</a:t>
                      </a:r>
                    </a:p>
                  </a:txBody>
                  <a:tcPr/>
                </a:tc>
                <a:tc>
                  <a:txBody>
                    <a:bodyPr/>
                    <a:lstStyle/>
                    <a:p>
                      <a:r>
                        <a:rPr lang="en-IN" sz="2400" dirty="0"/>
                        <a:t>Design, implementation, and evaluation of a voice recognition-based IoT home automation system tailored for low-resource languages and resource-constrained edge IoT devices.</a:t>
                      </a:r>
                    </a:p>
                  </a:txBody>
                  <a:tcPr/>
                </a:tc>
                <a:extLst>
                  <a:ext uri="{0D108BD9-81ED-4DB2-BD59-A6C34878D82A}">
                    <a16:rowId xmlns:a16="http://schemas.microsoft.com/office/drawing/2014/main" val="10001"/>
                  </a:ext>
                </a:extLst>
              </a:tr>
              <a:tr h="818396">
                <a:tc>
                  <a:txBody>
                    <a:bodyPr/>
                    <a:lstStyle/>
                    <a:p>
                      <a:r>
                        <a:rPr lang="en-IN" sz="2400" dirty="0"/>
                        <a:t>T. Arif, A. Javed, M. Alhameed, F. Jeribi, and A. Tahir</a:t>
                      </a:r>
                    </a:p>
                  </a:txBody>
                  <a:tcPr/>
                </a:tc>
                <a:tc>
                  <a:txBody>
                    <a:bodyPr/>
                    <a:lstStyle/>
                    <a:p>
                      <a:r>
                        <a:rPr lang="en-IN" sz="2400"/>
                        <a:t>Voice Spoofing Countermeasure for Logical Access Attacks Detection</a:t>
                      </a:r>
                    </a:p>
                  </a:txBody>
                  <a:tcPr/>
                </a:tc>
                <a:tc>
                  <a:txBody>
                    <a:bodyPr/>
                    <a:lstStyle/>
                    <a:p>
                      <a:pPr algn="ctr"/>
                      <a:r>
                        <a:rPr lang="en-US" altLang="en-IN" sz="2400"/>
                        <a:t>2021</a:t>
                      </a:r>
                    </a:p>
                  </a:txBody>
                  <a:tcPr/>
                </a:tc>
                <a:tc>
                  <a:txBody>
                    <a:bodyPr/>
                    <a:lstStyle/>
                    <a:p>
                      <a:r>
                        <a:rPr lang="en-IN" sz="2400" dirty="0"/>
                        <a:t>Introduction of a voice spoofing countermeasure to detect logical access attacks, employing techniques such as feature extraction, speech synthesis, and cepstral analysis.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p:cNvGraphicFramePr>
            <a:graphicFrameLocks noGrp="1"/>
          </p:cNvGraphicFramePr>
          <p:nvPr/>
        </p:nvGraphicFramePr>
        <p:xfrm>
          <a:off x="859155" y="563245"/>
          <a:ext cx="16957675" cy="8595360"/>
        </p:xfrm>
        <a:graphic>
          <a:graphicData uri="http://schemas.openxmlformats.org/drawingml/2006/table">
            <a:tbl>
              <a:tblPr firstRow="1" bandRow="1">
                <a:tableStyleId>{5C22544A-7EE6-4342-B048-85BDC9FD1C3A}</a:tableStyleId>
              </a:tblPr>
              <a:tblGrid>
                <a:gridCol w="4239260">
                  <a:extLst>
                    <a:ext uri="{9D8B030D-6E8A-4147-A177-3AD203B41FA5}">
                      <a16:colId xmlns:a16="http://schemas.microsoft.com/office/drawing/2014/main" val="20000"/>
                    </a:ext>
                  </a:extLst>
                </a:gridCol>
                <a:gridCol w="4239895">
                  <a:extLst>
                    <a:ext uri="{9D8B030D-6E8A-4147-A177-3AD203B41FA5}">
                      <a16:colId xmlns:a16="http://schemas.microsoft.com/office/drawing/2014/main" val="20001"/>
                    </a:ext>
                  </a:extLst>
                </a:gridCol>
                <a:gridCol w="4239260">
                  <a:extLst>
                    <a:ext uri="{9D8B030D-6E8A-4147-A177-3AD203B41FA5}">
                      <a16:colId xmlns:a16="http://schemas.microsoft.com/office/drawing/2014/main" val="20002"/>
                    </a:ext>
                  </a:extLst>
                </a:gridCol>
                <a:gridCol w="4239260">
                  <a:extLst>
                    <a:ext uri="{9D8B030D-6E8A-4147-A177-3AD203B41FA5}">
                      <a16:colId xmlns:a16="http://schemas.microsoft.com/office/drawing/2014/main" val="20003"/>
                    </a:ext>
                  </a:extLst>
                </a:gridCol>
              </a:tblGrid>
              <a:tr h="870585">
                <a:tc>
                  <a:txBody>
                    <a:bodyPr/>
                    <a:lstStyle/>
                    <a:p>
                      <a:pPr algn="ctr"/>
                      <a:r>
                        <a:rPr lang="en-IN" sz="2600" dirty="0"/>
                        <a:t>Author’s Name</a:t>
                      </a:r>
                    </a:p>
                  </a:txBody>
                  <a:tcPr/>
                </a:tc>
                <a:tc>
                  <a:txBody>
                    <a:bodyPr/>
                    <a:lstStyle/>
                    <a:p>
                      <a:pPr algn="ctr"/>
                      <a:r>
                        <a:rPr lang="en-IN" sz="2600" dirty="0"/>
                        <a:t>Paper name and</a:t>
                      </a:r>
                      <a:r>
                        <a:rPr lang="en-IN" sz="2600" baseline="0" dirty="0"/>
                        <a:t> publication details</a:t>
                      </a:r>
                    </a:p>
                  </a:txBody>
                  <a:tcPr/>
                </a:tc>
                <a:tc>
                  <a:txBody>
                    <a:bodyPr/>
                    <a:lstStyle/>
                    <a:p>
                      <a:pPr algn="ctr"/>
                      <a:r>
                        <a:rPr lang="en-IN" sz="2600" dirty="0"/>
                        <a:t>Year </a:t>
                      </a:r>
                      <a:r>
                        <a:rPr lang="en-IN" sz="2600" baseline="0" dirty="0"/>
                        <a:t> of publication</a:t>
                      </a:r>
                    </a:p>
                  </a:txBody>
                  <a:tcPr/>
                </a:tc>
                <a:tc>
                  <a:txBody>
                    <a:bodyPr/>
                    <a:lstStyle/>
                    <a:p>
                      <a:pPr algn="ctr"/>
                      <a:r>
                        <a:rPr lang="en-IN" sz="2600" dirty="0"/>
                        <a:t>Main content of the paper</a:t>
                      </a:r>
                    </a:p>
                  </a:txBody>
                  <a:tcPr/>
                </a:tc>
                <a:extLst>
                  <a:ext uri="{0D108BD9-81ED-4DB2-BD59-A6C34878D82A}">
                    <a16:rowId xmlns:a16="http://schemas.microsoft.com/office/drawing/2014/main" val="10000"/>
                  </a:ext>
                </a:extLst>
              </a:tr>
              <a:tr h="3578225">
                <a:tc>
                  <a:txBody>
                    <a:bodyPr/>
                    <a:lstStyle/>
                    <a:p>
                      <a:r>
                        <a:rPr lang="en-IN" sz="2600" dirty="0"/>
                        <a:t>I. Butun and P. Österberg</a:t>
                      </a:r>
                    </a:p>
                  </a:txBody>
                  <a:tcPr/>
                </a:tc>
                <a:tc>
                  <a:txBody>
                    <a:bodyPr/>
                    <a:lstStyle/>
                    <a:p>
                      <a:r>
                        <a:rPr lang="en-IN" sz="2600" dirty="0"/>
                        <a:t>A Review of Distributed Access Control for Blockchain Systems Towards Securing the Internet of Things</a:t>
                      </a:r>
                    </a:p>
                  </a:txBody>
                  <a:tcPr/>
                </a:tc>
                <a:tc>
                  <a:txBody>
                    <a:bodyPr/>
                    <a:lstStyle/>
                    <a:p>
                      <a:r>
                        <a:rPr lang="en-US" altLang="en-IN" sz="2600" dirty="0"/>
                        <a:t>2021</a:t>
                      </a:r>
                    </a:p>
                  </a:txBody>
                  <a:tcPr/>
                </a:tc>
                <a:tc>
                  <a:txBody>
                    <a:bodyPr/>
                    <a:lstStyle/>
                    <a:p>
                      <a:r>
                        <a:rPr lang="en-IN" sz="2600" dirty="0"/>
                        <a:t>Comprehensive review of distributed access control mechanisms for blockchain systems and their application in securing the Internet of Things (IoT), discussing blockchain technology, access control, peer-to-peer computing, and security protocols</a:t>
                      </a:r>
                      <a:r>
                        <a:rPr lang="en-US" altLang="en-IN" sz="2600" dirty="0"/>
                        <a:t>.</a:t>
                      </a:r>
                    </a:p>
                  </a:txBody>
                  <a:tcPr/>
                </a:tc>
                <a:extLst>
                  <a:ext uri="{0D108BD9-81ED-4DB2-BD59-A6C34878D82A}">
                    <a16:rowId xmlns:a16="http://schemas.microsoft.com/office/drawing/2014/main" val="10001"/>
                  </a:ext>
                </a:extLst>
              </a:tr>
              <a:tr h="3578860">
                <a:tc>
                  <a:txBody>
                    <a:bodyPr/>
                    <a:lstStyle/>
                    <a:p>
                      <a:pPr>
                        <a:buNone/>
                      </a:pPr>
                      <a:r>
                        <a:rPr lang="en-IN" sz="2600" dirty="0"/>
                        <a:t>M. </a:t>
                      </a:r>
                      <a:r>
                        <a:rPr lang="en-IN" sz="2600" dirty="0" err="1" smtClean="0"/>
                        <a:t>Pourvahab</a:t>
                      </a:r>
                      <a:r>
                        <a:rPr lang="en-IN" sz="2600" dirty="0" smtClean="0"/>
                        <a:t> </a:t>
                      </a:r>
                      <a:r>
                        <a:rPr lang="en-IN" sz="2600" dirty="0"/>
                        <a:t>and G. Ekbatanifard</a:t>
                      </a:r>
                    </a:p>
                  </a:txBody>
                  <a:tcPr/>
                </a:tc>
                <a:tc>
                  <a:txBody>
                    <a:bodyPr/>
                    <a:lstStyle/>
                    <a:p>
                      <a:pPr>
                        <a:buNone/>
                      </a:pPr>
                      <a:r>
                        <a:rPr lang="en-IN" sz="2600" dirty="0"/>
                        <a:t>An Efficient Forensics Architecture in Software-Defined Networking-IoT Using Blockchain Technology</a:t>
                      </a:r>
                    </a:p>
                  </a:txBody>
                  <a:tcPr/>
                </a:tc>
                <a:tc>
                  <a:txBody>
                    <a:bodyPr/>
                    <a:lstStyle/>
                    <a:p>
                      <a:pPr>
                        <a:buNone/>
                      </a:pPr>
                      <a:r>
                        <a:rPr lang="en-US" altLang="en-IN" sz="2600" dirty="0"/>
                        <a:t>2019</a:t>
                      </a:r>
                    </a:p>
                  </a:txBody>
                  <a:tcPr/>
                </a:tc>
                <a:tc>
                  <a:txBody>
                    <a:bodyPr/>
                    <a:lstStyle/>
                    <a:p>
                      <a:pPr>
                        <a:buNone/>
                      </a:pPr>
                      <a:r>
                        <a:rPr lang="en-US" altLang="en-IN" sz="2600" dirty="0"/>
                        <a:t>Proposal of an efficient forensics architecture for Software-Defined Networking (SDN)-IoT environments utilizing blockchain technology, addressing challenges in IoT security and integration of blockchain for tamper-proof event logging.</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April 17,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Voice Control Home Automation</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p>
        </p:txBody>
      </p:sp>
      <p:sp>
        <p:nvSpPr>
          <p:cNvPr id="6" name="Rectangle 5"/>
          <p:cNvSpPr/>
          <p:nvPr/>
        </p:nvSpPr>
        <p:spPr>
          <a:xfrm>
            <a:off x="2327564" y="2451207"/>
            <a:ext cx="13487400" cy="521970"/>
          </a:xfrm>
          <a:prstGeom prst="rect">
            <a:avLst/>
          </a:prstGeom>
        </p:spPr>
        <p:txBody>
          <a:bodyPr wrap="square">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1: Serial Communication Algorithm</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912</TotalTime>
  <Words>2260</Words>
  <Application>Microsoft Office PowerPoint</Application>
  <PresentationFormat>Custom</PresentationFormat>
  <Paragraphs>229</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Wingdings</vt:lpstr>
      <vt:lpstr>Times New Roman</vt:lpstr>
      <vt:lpstr>Arial</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rajarajachozhan vk</cp:lastModifiedBy>
  <cp:revision>33</cp:revision>
  <dcterms:created xsi:type="dcterms:W3CDTF">2024-04-04T00:34:56Z</dcterms:created>
  <dcterms:modified xsi:type="dcterms:W3CDTF">2024-04-18T06:41:14Z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561E9D30F9E348E3A7A61725DCFDCC21_12</vt:lpwstr>
  </property>
  <property fmtid="{D5CDD505-2E9C-101B-9397-08002B2CF9AE}" pid="3" name="KSOProductBuildVer">
    <vt:lpwstr>1033-12.2.0.13489</vt:lpwstr>
  </property>
</Properties>
</file>